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256" r:id="rId2"/>
    <p:sldId id="284" r:id="rId3"/>
    <p:sldId id="285" r:id="rId4"/>
    <p:sldId id="257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70" r:id="rId13"/>
    <p:sldId id="271" r:id="rId14"/>
    <p:sldId id="266" r:id="rId15"/>
    <p:sldId id="272" r:id="rId16"/>
    <p:sldId id="273" r:id="rId17"/>
    <p:sldId id="274" r:id="rId18"/>
    <p:sldId id="275" r:id="rId19"/>
    <p:sldId id="276" r:id="rId20"/>
    <p:sldId id="277" r:id="rId21"/>
    <p:sldId id="286" r:id="rId22"/>
    <p:sldId id="289" r:id="rId23"/>
    <p:sldId id="287" r:id="rId24"/>
    <p:sldId id="288" r:id="rId25"/>
    <p:sldId id="283" r:id="rId26"/>
    <p:sldId id="278" r:id="rId27"/>
    <p:sldId id="279" r:id="rId28"/>
    <p:sldId id="280" r:id="rId29"/>
    <p:sldId id="281" r:id="rId30"/>
    <p:sldId id="282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D6D8F07-D6F8-437F-B5E4-DCEF23A0D487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BC23E3A-1A86-4C7B-B1EC-A293B2BC6B00}">
      <dgm:prSet phldrT="[Text]"/>
      <dgm:spPr/>
      <dgm:t>
        <a:bodyPr/>
        <a:lstStyle/>
        <a:p>
          <a:r>
            <a:rPr lang="sr-Cyrl-CS" dirty="0" smtClean="0"/>
            <a:t>Ставити пацијента у лежећи положај,  уклонити алерген(инфузију лека ) дати кисеоник</a:t>
          </a:r>
          <a:endParaRPr lang="en-US" dirty="0"/>
        </a:p>
      </dgm:t>
    </dgm:pt>
    <dgm:pt modelId="{A444C0EA-2D09-46B5-9785-2E4623062358}" type="parTrans" cxnId="{34DF5814-C88B-44D0-9FB3-AF993A262FCE}">
      <dgm:prSet/>
      <dgm:spPr/>
      <dgm:t>
        <a:bodyPr/>
        <a:lstStyle/>
        <a:p>
          <a:endParaRPr lang="en-US"/>
        </a:p>
      </dgm:t>
    </dgm:pt>
    <dgm:pt modelId="{666278BF-D261-4E73-8D01-FC8FEC3D2D01}" type="sibTrans" cxnId="{34DF5814-C88B-44D0-9FB3-AF993A262FCE}">
      <dgm:prSet/>
      <dgm:spPr>
        <a:solidFill>
          <a:schemeClr val="tx1">
            <a:lumMod val="65000"/>
            <a:lumOff val="35000"/>
            <a:alpha val="90000"/>
          </a:schemeClr>
        </a:solidFill>
      </dgm:spPr>
      <dgm:t>
        <a:bodyPr/>
        <a:lstStyle/>
        <a:p>
          <a:endParaRPr lang="en-US"/>
        </a:p>
      </dgm:t>
    </dgm:pt>
    <dgm:pt modelId="{014AEE14-C872-4A7B-A426-701E17C3CC85}">
      <dgm:prSet phldrT="[Text]"/>
      <dgm:spPr/>
      <dgm:t>
        <a:bodyPr/>
        <a:lstStyle/>
        <a:p>
          <a:r>
            <a:rPr lang="sr-Cyrl-CS" dirty="0" smtClean="0"/>
            <a:t>Стридор, визинг, диспнеа, знаци шока</a:t>
          </a:r>
          <a:endParaRPr lang="en-US" dirty="0"/>
        </a:p>
      </dgm:t>
    </dgm:pt>
    <dgm:pt modelId="{E7BBA18D-D077-4898-BB16-4EDE107EC7EE}" type="parTrans" cxnId="{ADC4E434-6E6B-4B30-BF63-FB358F80628A}">
      <dgm:prSet/>
      <dgm:spPr/>
      <dgm:t>
        <a:bodyPr/>
        <a:lstStyle/>
        <a:p>
          <a:endParaRPr lang="en-US"/>
        </a:p>
      </dgm:t>
    </dgm:pt>
    <dgm:pt modelId="{1BD183E7-7AE5-4EEA-B1C6-130698FD53E5}" type="sibTrans" cxnId="{ADC4E434-6E6B-4B30-BF63-FB358F80628A}">
      <dgm:prSet/>
      <dgm:spPr>
        <a:solidFill>
          <a:schemeClr val="tx1">
            <a:lumMod val="65000"/>
            <a:lumOff val="35000"/>
            <a:alpha val="90000"/>
          </a:schemeClr>
        </a:solidFill>
      </dgm:spPr>
      <dgm:t>
        <a:bodyPr/>
        <a:lstStyle/>
        <a:p>
          <a:endParaRPr lang="en-US"/>
        </a:p>
      </dgm:t>
    </dgm:pt>
    <dgm:pt modelId="{B2D3AD2B-DE7B-4DF1-8FBD-0EC475EB49EC}">
      <dgm:prSet phldrT="[Text]"/>
      <dgm:spPr/>
      <dgm:t>
        <a:bodyPr/>
        <a:lstStyle/>
        <a:p>
          <a:r>
            <a:rPr lang="sr-Cyrl-CS" dirty="0" smtClean="0"/>
            <a:t>АДРЕНАЛИН 0,5 мл 1:1000 раствора  интрамускуларно</a:t>
          </a:r>
          <a:endParaRPr lang="en-US" dirty="0"/>
        </a:p>
      </dgm:t>
    </dgm:pt>
    <dgm:pt modelId="{89E2A053-426D-4084-ADEC-D35B55600EC2}" type="parTrans" cxnId="{8774F612-92E6-472B-9211-9EEBC897D643}">
      <dgm:prSet/>
      <dgm:spPr/>
      <dgm:t>
        <a:bodyPr/>
        <a:lstStyle/>
        <a:p>
          <a:endParaRPr lang="en-US"/>
        </a:p>
      </dgm:t>
    </dgm:pt>
    <dgm:pt modelId="{970A2B08-0A2E-458C-B401-1BA897083408}" type="sibTrans" cxnId="{8774F612-92E6-472B-9211-9EEBC897D643}">
      <dgm:prSet/>
      <dgm:spPr/>
      <dgm:t>
        <a:bodyPr/>
        <a:lstStyle/>
        <a:p>
          <a:endParaRPr lang="en-US"/>
        </a:p>
      </dgm:t>
    </dgm:pt>
    <dgm:pt modelId="{C2CE3556-4A77-4DF8-AB67-6626EC89AEC8}" type="pres">
      <dgm:prSet presAssocID="{DD6D8F07-D6F8-437F-B5E4-DCEF23A0D487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sr-Latn-RS"/>
        </a:p>
      </dgm:t>
    </dgm:pt>
    <dgm:pt modelId="{231C175B-B224-4436-B842-E4FB942570F1}" type="pres">
      <dgm:prSet presAssocID="{DD6D8F07-D6F8-437F-B5E4-DCEF23A0D487}" presName="dummyMaxCanvas" presStyleCnt="0">
        <dgm:presLayoutVars/>
      </dgm:prSet>
      <dgm:spPr/>
    </dgm:pt>
    <dgm:pt modelId="{FF1F6D29-1878-4DF1-BFCE-F9FF116ADFE3}" type="pres">
      <dgm:prSet presAssocID="{DD6D8F07-D6F8-437F-B5E4-DCEF23A0D487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5D737C-02A8-4C5D-85FF-819985DDD4A5}" type="pres">
      <dgm:prSet presAssocID="{DD6D8F07-D6F8-437F-B5E4-DCEF23A0D487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sr-Latn-RS"/>
        </a:p>
      </dgm:t>
    </dgm:pt>
    <dgm:pt modelId="{08CB2F65-811F-4607-88D9-74223300CCCC}" type="pres">
      <dgm:prSet presAssocID="{DD6D8F07-D6F8-437F-B5E4-DCEF23A0D487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7FAE9B-3A91-4E5A-B3AE-539CE584EE2E}" type="pres">
      <dgm:prSet presAssocID="{DD6D8F07-D6F8-437F-B5E4-DCEF23A0D487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sr-Latn-RS"/>
        </a:p>
      </dgm:t>
    </dgm:pt>
    <dgm:pt modelId="{6A7FD59E-9B35-4631-B895-D52BF85AF5DA}" type="pres">
      <dgm:prSet presAssocID="{DD6D8F07-D6F8-437F-B5E4-DCEF23A0D487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sr-Latn-RS"/>
        </a:p>
      </dgm:t>
    </dgm:pt>
    <dgm:pt modelId="{A007104B-9C2E-4547-984C-95C656FE4322}" type="pres">
      <dgm:prSet presAssocID="{DD6D8F07-D6F8-437F-B5E4-DCEF23A0D487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C65BC8-0974-4523-878F-F4931910E3F2}" type="pres">
      <dgm:prSet presAssocID="{DD6D8F07-D6F8-437F-B5E4-DCEF23A0D487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sr-Latn-RS"/>
        </a:p>
      </dgm:t>
    </dgm:pt>
    <dgm:pt modelId="{5F9CB434-BF72-4A5A-B1E1-E7980802F79B}" type="pres">
      <dgm:prSet presAssocID="{DD6D8F07-D6F8-437F-B5E4-DCEF23A0D487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C0B0488-D38D-4B49-8613-025520B3517F}" type="presOf" srcId="{1BD183E7-7AE5-4EEA-B1C6-130698FD53E5}" destId="{6A7FD59E-9B35-4631-B895-D52BF85AF5DA}" srcOrd="0" destOrd="0" presId="urn:microsoft.com/office/officeart/2005/8/layout/vProcess5"/>
    <dgm:cxn modelId="{07369566-DE17-450B-A0AE-285C8B3FE70A}" type="presOf" srcId="{666278BF-D261-4E73-8D01-FC8FEC3D2D01}" destId="{F67FAE9B-3A91-4E5A-B3AE-539CE584EE2E}" srcOrd="0" destOrd="0" presId="urn:microsoft.com/office/officeart/2005/8/layout/vProcess5"/>
    <dgm:cxn modelId="{FC56A121-83D1-4D56-83C1-A8E3F9DA18D0}" type="presOf" srcId="{1BC23E3A-1A86-4C7B-B1EC-A293B2BC6B00}" destId="{FF1F6D29-1878-4DF1-BFCE-F9FF116ADFE3}" srcOrd="0" destOrd="0" presId="urn:microsoft.com/office/officeart/2005/8/layout/vProcess5"/>
    <dgm:cxn modelId="{34DF5814-C88B-44D0-9FB3-AF993A262FCE}" srcId="{DD6D8F07-D6F8-437F-B5E4-DCEF23A0D487}" destId="{1BC23E3A-1A86-4C7B-B1EC-A293B2BC6B00}" srcOrd="0" destOrd="0" parTransId="{A444C0EA-2D09-46B5-9785-2E4623062358}" sibTransId="{666278BF-D261-4E73-8D01-FC8FEC3D2D01}"/>
    <dgm:cxn modelId="{49DD84F3-5ACF-4E76-AD7E-66F62F7FE4DF}" type="presOf" srcId="{B2D3AD2B-DE7B-4DF1-8FBD-0EC475EB49EC}" destId="{08CB2F65-811F-4607-88D9-74223300CCCC}" srcOrd="0" destOrd="0" presId="urn:microsoft.com/office/officeart/2005/8/layout/vProcess5"/>
    <dgm:cxn modelId="{F25B3517-88EB-4474-9754-4EB0BE36FBF1}" type="presOf" srcId="{1BC23E3A-1A86-4C7B-B1EC-A293B2BC6B00}" destId="{A007104B-9C2E-4547-984C-95C656FE4322}" srcOrd="1" destOrd="0" presId="urn:microsoft.com/office/officeart/2005/8/layout/vProcess5"/>
    <dgm:cxn modelId="{88F974DC-6499-4569-AFFB-33AF5DB6E345}" type="presOf" srcId="{B2D3AD2B-DE7B-4DF1-8FBD-0EC475EB49EC}" destId="{5F9CB434-BF72-4A5A-B1E1-E7980802F79B}" srcOrd="1" destOrd="0" presId="urn:microsoft.com/office/officeart/2005/8/layout/vProcess5"/>
    <dgm:cxn modelId="{7DEAE16E-4E13-4B2C-8943-5D49F6152836}" type="presOf" srcId="{014AEE14-C872-4A7B-A426-701E17C3CC85}" destId="{8B5D737C-02A8-4C5D-85FF-819985DDD4A5}" srcOrd="0" destOrd="0" presId="urn:microsoft.com/office/officeart/2005/8/layout/vProcess5"/>
    <dgm:cxn modelId="{8774F612-92E6-472B-9211-9EEBC897D643}" srcId="{DD6D8F07-D6F8-437F-B5E4-DCEF23A0D487}" destId="{B2D3AD2B-DE7B-4DF1-8FBD-0EC475EB49EC}" srcOrd="2" destOrd="0" parTransId="{89E2A053-426D-4084-ADEC-D35B55600EC2}" sibTransId="{970A2B08-0A2E-458C-B401-1BA897083408}"/>
    <dgm:cxn modelId="{ADC4E434-6E6B-4B30-BF63-FB358F80628A}" srcId="{DD6D8F07-D6F8-437F-B5E4-DCEF23A0D487}" destId="{014AEE14-C872-4A7B-A426-701E17C3CC85}" srcOrd="1" destOrd="0" parTransId="{E7BBA18D-D077-4898-BB16-4EDE107EC7EE}" sibTransId="{1BD183E7-7AE5-4EEA-B1C6-130698FD53E5}"/>
    <dgm:cxn modelId="{F6E3071E-631A-4A09-838F-BF257E719EC7}" type="presOf" srcId="{014AEE14-C872-4A7B-A426-701E17C3CC85}" destId="{9BC65BC8-0974-4523-878F-F4931910E3F2}" srcOrd="1" destOrd="0" presId="urn:microsoft.com/office/officeart/2005/8/layout/vProcess5"/>
    <dgm:cxn modelId="{809569F0-44D7-4ACD-8830-D54F9D3449A3}" type="presOf" srcId="{DD6D8F07-D6F8-437F-B5E4-DCEF23A0D487}" destId="{C2CE3556-4A77-4DF8-AB67-6626EC89AEC8}" srcOrd="0" destOrd="0" presId="urn:microsoft.com/office/officeart/2005/8/layout/vProcess5"/>
    <dgm:cxn modelId="{88B35695-EB37-4BFF-92D6-DEED859E9B4C}" type="presParOf" srcId="{C2CE3556-4A77-4DF8-AB67-6626EC89AEC8}" destId="{231C175B-B224-4436-B842-E4FB942570F1}" srcOrd="0" destOrd="0" presId="urn:microsoft.com/office/officeart/2005/8/layout/vProcess5"/>
    <dgm:cxn modelId="{A958D656-458A-4C98-B38D-0D2E127CEB68}" type="presParOf" srcId="{C2CE3556-4A77-4DF8-AB67-6626EC89AEC8}" destId="{FF1F6D29-1878-4DF1-BFCE-F9FF116ADFE3}" srcOrd="1" destOrd="0" presId="urn:microsoft.com/office/officeart/2005/8/layout/vProcess5"/>
    <dgm:cxn modelId="{3D11C0BF-DF9A-4213-80F0-CDB1EF029B41}" type="presParOf" srcId="{C2CE3556-4A77-4DF8-AB67-6626EC89AEC8}" destId="{8B5D737C-02A8-4C5D-85FF-819985DDD4A5}" srcOrd="2" destOrd="0" presId="urn:microsoft.com/office/officeart/2005/8/layout/vProcess5"/>
    <dgm:cxn modelId="{4E3726D7-E79A-4737-9B02-5C1B3115F4ED}" type="presParOf" srcId="{C2CE3556-4A77-4DF8-AB67-6626EC89AEC8}" destId="{08CB2F65-811F-4607-88D9-74223300CCCC}" srcOrd="3" destOrd="0" presId="urn:microsoft.com/office/officeart/2005/8/layout/vProcess5"/>
    <dgm:cxn modelId="{C5F5203D-F1CC-405D-98DF-AF4AD4787280}" type="presParOf" srcId="{C2CE3556-4A77-4DF8-AB67-6626EC89AEC8}" destId="{F67FAE9B-3A91-4E5A-B3AE-539CE584EE2E}" srcOrd="4" destOrd="0" presId="urn:microsoft.com/office/officeart/2005/8/layout/vProcess5"/>
    <dgm:cxn modelId="{7FD26EF1-D44C-44AD-89A6-ADC1964CDE5B}" type="presParOf" srcId="{C2CE3556-4A77-4DF8-AB67-6626EC89AEC8}" destId="{6A7FD59E-9B35-4631-B895-D52BF85AF5DA}" srcOrd="5" destOrd="0" presId="urn:microsoft.com/office/officeart/2005/8/layout/vProcess5"/>
    <dgm:cxn modelId="{89694DD0-08A9-4E7C-AEAA-22A4691612C9}" type="presParOf" srcId="{C2CE3556-4A77-4DF8-AB67-6626EC89AEC8}" destId="{A007104B-9C2E-4547-984C-95C656FE4322}" srcOrd="6" destOrd="0" presId="urn:microsoft.com/office/officeart/2005/8/layout/vProcess5"/>
    <dgm:cxn modelId="{76ABFF30-D5AF-446C-B488-706CF9B76817}" type="presParOf" srcId="{C2CE3556-4A77-4DF8-AB67-6626EC89AEC8}" destId="{9BC65BC8-0974-4523-878F-F4931910E3F2}" srcOrd="7" destOrd="0" presId="urn:microsoft.com/office/officeart/2005/8/layout/vProcess5"/>
    <dgm:cxn modelId="{CB9351B1-7FCB-4422-88A5-E0A7E73047B9}" type="presParOf" srcId="{C2CE3556-4A77-4DF8-AB67-6626EC89AEC8}" destId="{5F9CB434-BF72-4A5A-B1E1-E7980802F79B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1BC1CA5-6D48-4D76-888D-7A90347580C8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8E6AB25-C94D-4D6C-9CD8-DB54B024B238}">
      <dgm:prSet phldrT="[Text]"/>
      <dgm:spPr/>
      <dgm:t>
        <a:bodyPr/>
        <a:lstStyle/>
        <a:p>
          <a:r>
            <a:rPr lang="sr-Cyrl-CS" dirty="0" smtClean="0"/>
            <a:t>Понављати сваких 5 мин ако нема побољшања</a:t>
          </a:r>
          <a:endParaRPr lang="en-US" dirty="0"/>
        </a:p>
      </dgm:t>
    </dgm:pt>
    <dgm:pt modelId="{6BE89359-A1BE-4946-A740-BE49629B5355}" type="parTrans" cxnId="{5F61C8E4-9A94-43FF-95C7-7585A9E0E655}">
      <dgm:prSet/>
      <dgm:spPr/>
      <dgm:t>
        <a:bodyPr/>
        <a:lstStyle/>
        <a:p>
          <a:endParaRPr lang="en-US"/>
        </a:p>
      </dgm:t>
    </dgm:pt>
    <dgm:pt modelId="{5694FA4C-324A-462D-A624-D66DBC55B547}" type="sibTrans" cxnId="{5F61C8E4-9A94-43FF-95C7-7585A9E0E655}">
      <dgm:prSet/>
      <dgm:spPr>
        <a:solidFill>
          <a:schemeClr val="tx1">
            <a:lumMod val="65000"/>
            <a:lumOff val="35000"/>
            <a:alpha val="90000"/>
          </a:schemeClr>
        </a:solidFill>
      </dgm:spPr>
      <dgm:t>
        <a:bodyPr/>
        <a:lstStyle/>
        <a:p>
          <a:endParaRPr lang="en-US"/>
        </a:p>
      </dgm:t>
    </dgm:pt>
    <dgm:pt modelId="{D3030996-CB7F-4CE6-A8C3-3B4920143103}">
      <dgm:prSet phldrT="[Text]"/>
      <dgm:spPr/>
      <dgm:t>
        <a:bodyPr/>
        <a:lstStyle/>
        <a:p>
          <a:r>
            <a:rPr lang="sr-Cyrl-CS" dirty="0" smtClean="0"/>
            <a:t>Антихистанинике  и.м. или и.в. (хлорфенамин 10-20мг)</a:t>
          </a:r>
          <a:endParaRPr lang="en-US" dirty="0"/>
        </a:p>
      </dgm:t>
    </dgm:pt>
    <dgm:pt modelId="{7728D9AB-D2DC-4454-85B0-8F75822B8524}" type="parTrans" cxnId="{F026DE3F-A2C9-46C0-A7EA-B932D1B03D4D}">
      <dgm:prSet/>
      <dgm:spPr/>
      <dgm:t>
        <a:bodyPr/>
        <a:lstStyle/>
        <a:p>
          <a:endParaRPr lang="en-US"/>
        </a:p>
      </dgm:t>
    </dgm:pt>
    <dgm:pt modelId="{CB29562F-DC30-45E0-B4EC-CCE53C7247D0}" type="sibTrans" cxnId="{F026DE3F-A2C9-46C0-A7EA-B932D1B03D4D}">
      <dgm:prSet/>
      <dgm:spPr>
        <a:solidFill>
          <a:schemeClr val="tx1">
            <a:lumMod val="65000"/>
            <a:lumOff val="35000"/>
            <a:alpha val="90000"/>
          </a:schemeClr>
        </a:solidFill>
      </dgm:spPr>
      <dgm:t>
        <a:bodyPr/>
        <a:lstStyle/>
        <a:p>
          <a:endParaRPr lang="en-US"/>
        </a:p>
      </dgm:t>
    </dgm:pt>
    <dgm:pt modelId="{F2AF4251-DFE5-4B75-BE7B-8F3DACB4AFAC}">
      <dgm:prSet phldrT="[Text]"/>
      <dgm:spPr/>
      <dgm:t>
        <a:bodyPr/>
        <a:lstStyle/>
        <a:p>
          <a:r>
            <a:rPr lang="sr-Cyrl-CS" dirty="0" smtClean="0"/>
            <a:t>додатно</a:t>
          </a:r>
          <a:endParaRPr lang="en-US" dirty="0"/>
        </a:p>
      </dgm:t>
    </dgm:pt>
    <dgm:pt modelId="{6800EECB-DC74-4832-8867-124196559264}" type="parTrans" cxnId="{BE45D93D-8691-45AB-A15F-1F4434D3B802}">
      <dgm:prSet/>
      <dgm:spPr/>
      <dgm:t>
        <a:bodyPr/>
        <a:lstStyle/>
        <a:p>
          <a:endParaRPr lang="en-US"/>
        </a:p>
      </dgm:t>
    </dgm:pt>
    <dgm:pt modelId="{53772303-7762-48EA-9DF3-FB1004852BE9}" type="sibTrans" cxnId="{BE45D93D-8691-45AB-A15F-1F4434D3B802}">
      <dgm:prSet/>
      <dgm:spPr/>
      <dgm:t>
        <a:bodyPr/>
        <a:lstStyle/>
        <a:p>
          <a:endParaRPr lang="en-US"/>
        </a:p>
      </dgm:t>
    </dgm:pt>
    <dgm:pt modelId="{25AE83FC-1A27-41D2-BFF3-F980BE762AF4}" type="pres">
      <dgm:prSet presAssocID="{11BC1CA5-6D48-4D76-888D-7A90347580C8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sr-Latn-RS"/>
        </a:p>
      </dgm:t>
    </dgm:pt>
    <dgm:pt modelId="{E28C87BA-A92C-4190-ABB1-131C82CE72FD}" type="pres">
      <dgm:prSet presAssocID="{11BC1CA5-6D48-4D76-888D-7A90347580C8}" presName="dummyMaxCanvas" presStyleCnt="0">
        <dgm:presLayoutVars/>
      </dgm:prSet>
      <dgm:spPr/>
    </dgm:pt>
    <dgm:pt modelId="{A743F067-82CF-484E-9DE3-CB4DCB94A22E}" type="pres">
      <dgm:prSet presAssocID="{11BC1CA5-6D48-4D76-888D-7A90347580C8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sr-Latn-RS"/>
        </a:p>
      </dgm:t>
    </dgm:pt>
    <dgm:pt modelId="{650207C2-257A-4EF6-935E-21C64DD0A5C1}" type="pres">
      <dgm:prSet presAssocID="{11BC1CA5-6D48-4D76-888D-7A90347580C8}" presName="ThreeNodes_2" presStyleLbl="node1" presStyleIdx="1" presStyleCnt="3" custLinFactNeighborX="-551" custLinFactNeighborY="638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F35DCF-C981-46E8-B243-39A2B265C092}" type="pres">
      <dgm:prSet presAssocID="{11BC1CA5-6D48-4D76-888D-7A90347580C8}" presName="ThreeNodes_3" presStyleLbl="node1" presStyleIdx="2" presStyleCnt="3" custScaleY="42713">
        <dgm:presLayoutVars>
          <dgm:bulletEnabled val="1"/>
        </dgm:presLayoutVars>
      </dgm:prSet>
      <dgm:spPr/>
      <dgm:t>
        <a:bodyPr/>
        <a:lstStyle/>
        <a:p>
          <a:endParaRPr lang="sr-Latn-RS"/>
        </a:p>
      </dgm:t>
    </dgm:pt>
    <dgm:pt modelId="{A9CE5D68-18BE-4936-9BA5-A2D017E67FFD}" type="pres">
      <dgm:prSet presAssocID="{11BC1CA5-6D48-4D76-888D-7A90347580C8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sr-Latn-RS"/>
        </a:p>
      </dgm:t>
    </dgm:pt>
    <dgm:pt modelId="{1E191289-60BC-45B0-8622-62D230377DE3}" type="pres">
      <dgm:prSet presAssocID="{11BC1CA5-6D48-4D76-888D-7A90347580C8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sr-Latn-RS"/>
        </a:p>
      </dgm:t>
    </dgm:pt>
    <dgm:pt modelId="{D3D40C39-AB20-4046-82D2-2770776CF9F8}" type="pres">
      <dgm:prSet presAssocID="{11BC1CA5-6D48-4D76-888D-7A90347580C8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sr-Latn-RS"/>
        </a:p>
      </dgm:t>
    </dgm:pt>
    <dgm:pt modelId="{74AC427A-2314-4889-9349-F62F28FA6CF7}" type="pres">
      <dgm:prSet presAssocID="{11BC1CA5-6D48-4D76-888D-7A90347580C8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39634D-FC22-412F-ACB0-B081D5F54D2B}" type="pres">
      <dgm:prSet presAssocID="{11BC1CA5-6D48-4D76-888D-7A90347580C8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sr-Latn-RS"/>
        </a:p>
      </dgm:t>
    </dgm:pt>
  </dgm:ptLst>
  <dgm:cxnLst>
    <dgm:cxn modelId="{355BBB5A-384B-4879-AFB9-C8C19BEB76DD}" type="presOf" srcId="{D3030996-CB7F-4CE6-A8C3-3B4920143103}" destId="{74AC427A-2314-4889-9349-F62F28FA6CF7}" srcOrd="1" destOrd="0" presId="urn:microsoft.com/office/officeart/2005/8/layout/vProcess5"/>
    <dgm:cxn modelId="{F026DE3F-A2C9-46C0-A7EA-B932D1B03D4D}" srcId="{11BC1CA5-6D48-4D76-888D-7A90347580C8}" destId="{D3030996-CB7F-4CE6-A8C3-3B4920143103}" srcOrd="1" destOrd="0" parTransId="{7728D9AB-D2DC-4454-85B0-8F75822B8524}" sibTransId="{CB29562F-DC30-45E0-B4EC-CCE53C7247D0}"/>
    <dgm:cxn modelId="{29E29C2C-735D-45DE-8F90-BD8C515C7A4B}" type="presOf" srcId="{5694FA4C-324A-462D-A624-D66DBC55B547}" destId="{A9CE5D68-18BE-4936-9BA5-A2D017E67FFD}" srcOrd="0" destOrd="0" presId="urn:microsoft.com/office/officeart/2005/8/layout/vProcess5"/>
    <dgm:cxn modelId="{12877870-C1BF-4D99-B164-473495B11EF4}" type="presOf" srcId="{F2AF4251-DFE5-4B75-BE7B-8F3DACB4AFAC}" destId="{62F35DCF-C981-46E8-B243-39A2B265C092}" srcOrd="0" destOrd="0" presId="urn:microsoft.com/office/officeart/2005/8/layout/vProcess5"/>
    <dgm:cxn modelId="{1116E353-F739-477F-9DE9-A26A91317FC4}" type="presOf" srcId="{F2AF4251-DFE5-4B75-BE7B-8F3DACB4AFAC}" destId="{2739634D-FC22-412F-ACB0-B081D5F54D2B}" srcOrd="1" destOrd="0" presId="urn:microsoft.com/office/officeart/2005/8/layout/vProcess5"/>
    <dgm:cxn modelId="{3C1F2868-A2C0-47B2-B65D-BC756F07F72E}" type="presOf" srcId="{CB29562F-DC30-45E0-B4EC-CCE53C7247D0}" destId="{1E191289-60BC-45B0-8622-62D230377DE3}" srcOrd="0" destOrd="0" presId="urn:microsoft.com/office/officeart/2005/8/layout/vProcess5"/>
    <dgm:cxn modelId="{5F61C8E4-9A94-43FF-95C7-7585A9E0E655}" srcId="{11BC1CA5-6D48-4D76-888D-7A90347580C8}" destId="{D8E6AB25-C94D-4D6C-9CD8-DB54B024B238}" srcOrd="0" destOrd="0" parTransId="{6BE89359-A1BE-4946-A740-BE49629B5355}" sibTransId="{5694FA4C-324A-462D-A624-D66DBC55B547}"/>
    <dgm:cxn modelId="{BE45D93D-8691-45AB-A15F-1F4434D3B802}" srcId="{11BC1CA5-6D48-4D76-888D-7A90347580C8}" destId="{F2AF4251-DFE5-4B75-BE7B-8F3DACB4AFAC}" srcOrd="2" destOrd="0" parTransId="{6800EECB-DC74-4832-8867-124196559264}" sibTransId="{53772303-7762-48EA-9DF3-FB1004852BE9}"/>
    <dgm:cxn modelId="{B65D9343-D5CC-4701-A237-C07616386FC5}" type="presOf" srcId="{11BC1CA5-6D48-4D76-888D-7A90347580C8}" destId="{25AE83FC-1A27-41D2-BFF3-F980BE762AF4}" srcOrd="0" destOrd="0" presId="urn:microsoft.com/office/officeart/2005/8/layout/vProcess5"/>
    <dgm:cxn modelId="{1D37DEDE-5A5B-4AB0-8892-7C40951203DB}" type="presOf" srcId="{D3030996-CB7F-4CE6-A8C3-3B4920143103}" destId="{650207C2-257A-4EF6-935E-21C64DD0A5C1}" srcOrd="0" destOrd="0" presId="urn:microsoft.com/office/officeart/2005/8/layout/vProcess5"/>
    <dgm:cxn modelId="{98E18893-DC2D-4FAB-B96F-5E585A92CB8D}" type="presOf" srcId="{D8E6AB25-C94D-4D6C-9CD8-DB54B024B238}" destId="{D3D40C39-AB20-4046-82D2-2770776CF9F8}" srcOrd="1" destOrd="0" presId="urn:microsoft.com/office/officeart/2005/8/layout/vProcess5"/>
    <dgm:cxn modelId="{07BB2A23-BAE7-460C-9293-A22074D174CE}" type="presOf" srcId="{D8E6AB25-C94D-4D6C-9CD8-DB54B024B238}" destId="{A743F067-82CF-484E-9DE3-CB4DCB94A22E}" srcOrd="0" destOrd="0" presId="urn:microsoft.com/office/officeart/2005/8/layout/vProcess5"/>
    <dgm:cxn modelId="{C821A09C-11F7-48EB-B735-8C77C102CDA5}" type="presParOf" srcId="{25AE83FC-1A27-41D2-BFF3-F980BE762AF4}" destId="{E28C87BA-A92C-4190-ABB1-131C82CE72FD}" srcOrd="0" destOrd="0" presId="urn:microsoft.com/office/officeart/2005/8/layout/vProcess5"/>
    <dgm:cxn modelId="{F1CA756B-F92C-402A-A535-C812190569B5}" type="presParOf" srcId="{25AE83FC-1A27-41D2-BFF3-F980BE762AF4}" destId="{A743F067-82CF-484E-9DE3-CB4DCB94A22E}" srcOrd="1" destOrd="0" presId="urn:microsoft.com/office/officeart/2005/8/layout/vProcess5"/>
    <dgm:cxn modelId="{61134897-00F2-44CF-B608-135BBAB67650}" type="presParOf" srcId="{25AE83FC-1A27-41D2-BFF3-F980BE762AF4}" destId="{650207C2-257A-4EF6-935E-21C64DD0A5C1}" srcOrd="2" destOrd="0" presId="urn:microsoft.com/office/officeart/2005/8/layout/vProcess5"/>
    <dgm:cxn modelId="{E9460251-4B16-424D-ADD9-FFC535AAC399}" type="presParOf" srcId="{25AE83FC-1A27-41D2-BFF3-F980BE762AF4}" destId="{62F35DCF-C981-46E8-B243-39A2B265C092}" srcOrd="3" destOrd="0" presId="urn:microsoft.com/office/officeart/2005/8/layout/vProcess5"/>
    <dgm:cxn modelId="{DFACC52E-C058-498E-AD30-6D0F2131A151}" type="presParOf" srcId="{25AE83FC-1A27-41D2-BFF3-F980BE762AF4}" destId="{A9CE5D68-18BE-4936-9BA5-A2D017E67FFD}" srcOrd="4" destOrd="0" presId="urn:microsoft.com/office/officeart/2005/8/layout/vProcess5"/>
    <dgm:cxn modelId="{1134EA68-DF7B-4684-ACA4-E44A3D978AF8}" type="presParOf" srcId="{25AE83FC-1A27-41D2-BFF3-F980BE762AF4}" destId="{1E191289-60BC-45B0-8622-62D230377DE3}" srcOrd="5" destOrd="0" presId="urn:microsoft.com/office/officeart/2005/8/layout/vProcess5"/>
    <dgm:cxn modelId="{18985866-285D-4B48-8B25-C7BD258A9458}" type="presParOf" srcId="{25AE83FC-1A27-41D2-BFF3-F980BE762AF4}" destId="{D3D40C39-AB20-4046-82D2-2770776CF9F8}" srcOrd="6" destOrd="0" presId="urn:microsoft.com/office/officeart/2005/8/layout/vProcess5"/>
    <dgm:cxn modelId="{A0BDFEA0-CFEF-45E6-8480-D6C6B025ABF8}" type="presParOf" srcId="{25AE83FC-1A27-41D2-BFF3-F980BE762AF4}" destId="{74AC427A-2314-4889-9349-F62F28FA6CF7}" srcOrd="7" destOrd="0" presId="urn:microsoft.com/office/officeart/2005/8/layout/vProcess5"/>
    <dgm:cxn modelId="{6319DB04-C499-4CC7-A9DA-319BA24C8132}" type="presParOf" srcId="{25AE83FC-1A27-41D2-BFF3-F980BE762AF4}" destId="{2739634D-FC22-412F-ACB0-B081D5F54D2B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1F6D29-1878-4DF1-BFCE-F9FF116ADFE3}">
      <dsp:nvSpPr>
        <dsp:cNvPr id="0" name=""/>
        <dsp:cNvSpPr/>
      </dsp:nvSpPr>
      <dsp:spPr>
        <a:xfrm>
          <a:off x="0" y="0"/>
          <a:ext cx="6606540" cy="13716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2200" kern="1200" dirty="0" smtClean="0"/>
            <a:t>Ставити пацијента у лежећи положај,  уклонити алерген(инфузију лека ) дати кисеоник</a:t>
          </a:r>
          <a:endParaRPr lang="en-US" sz="2200" kern="1200" dirty="0"/>
        </a:p>
      </dsp:txBody>
      <dsp:txXfrm>
        <a:off x="40173" y="40173"/>
        <a:ext cx="5126476" cy="1291254"/>
      </dsp:txXfrm>
    </dsp:sp>
    <dsp:sp modelId="{8B5D737C-02A8-4C5D-85FF-819985DDD4A5}">
      <dsp:nvSpPr>
        <dsp:cNvPr id="0" name=""/>
        <dsp:cNvSpPr/>
      </dsp:nvSpPr>
      <dsp:spPr>
        <a:xfrm>
          <a:off x="582929" y="1600199"/>
          <a:ext cx="6606540" cy="13716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2200" kern="1200" dirty="0" smtClean="0"/>
            <a:t>Стридор, визинг, диспнеа, знаци шока</a:t>
          </a:r>
          <a:endParaRPr lang="en-US" sz="2200" kern="1200" dirty="0"/>
        </a:p>
      </dsp:txBody>
      <dsp:txXfrm>
        <a:off x="623102" y="1640372"/>
        <a:ext cx="5051724" cy="1291254"/>
      </dsp:txXfrm>
    </dsp:sp>
    <dsp:sp modelId="{08CB2F65-811F-4607-88D9-74223300CCCC}">
      <dsp:nvSpPr>
        <dsp:cNvPr id="0" name=""/>
        <dsp:cNvSpPr/>
      </dsp:nvSpPr>
      <dsp:spPr>
        <a:xfrm>
          <a:off x="1165859" y="3200399"/>
          <a:ext cx="6606540" cy="13716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2200" kern="1200" dirty="0" smtClean="0"/>
            <a:t>АДРЕНАЛИН 0,5 мл 1:1000 раствора  интрамускуларно</a:t>
          </a:r>
          <a:endParaRPr lang="en-US" sz="2200" kern="1200" dirty="0"/>
        </a:p>
      </dsp:txBody>
      <dsp:txXfrm>
        <a:off x="1206032" y="3240572"/>
        <a:ext cx="5051724" cy="1291254"/>
      </dsp:txXfrm>
    </dsp:sp>
    <dsp:sp modelId="{F67FAE9B-3A91-4E5A-B3AE-539CE584EE2E}">
      <dsp:nvSpPr>
        <dsp:cNvPr id="0" name=""/>
        <dsp:cNvSpPr/>
      </dsp:nvSpPr>
      <dsp:spPr>
        <a:xfrm>
          <a:off x="5715000" y="1040130"/>
          <a:ext cx="891540" cy="891540"/>
        </a:xfrm>
        <a:prstGeom prst="downArrow">
          <a:avLst>
            <a:gd name="adj1" fmla="val 55000"/>
            <a:gd name="adj2" fmla="val 45000"/>
          </a:avLst>
        </a:prstGeom>
        <a:solidFill>
          <a:schemeClr val="tx1">
            <a:lumMod val="65000"/>
            <a:lumOff val="35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5915596" y="1040130"/>
        <a:ext cx="490348" cy="670884"/>
      </dsp:txXfrm>
    </dsp:sp>
    <dsp:sp modelId="{6A7FD59E-9B35-4631-B895-D52BF85AF5DA}">
      <dsp:nvSpPr>
        <dsp:cNvPr id="0" name=""/>
        <dsp:cNvSpPr/>
      </dsp:nvSpPr>
      <dsp:spPr>
        <a:xfrm>
          <a:off x="6297930" y="2631186"/>
          <a:ext cx="891540" cy="891540"/>
        </a:xfrm>
        <a:prstGeom prst="downArrow">
          <a:avLst>
            <a:gd name="adj1" fmla="val 55000"/>
            <a:gd name="adj2" fmla="val 45000"/>
          </a:avLst>
        </a:prstGeom>
        <a:solidFill>
          <a:schemeClr val="tx1">
            <a:lumMod val="65000"/>
            <a:lumOff val="35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6498526" y="2631186"/>
        <a:ext cx="490348" cy="6708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43F067-82CF-484E-9DE3-CB4DCB94A22E}">
      <dsp:nvSpPr>
        <dsp:cNvPr id="0" name=""/>
        <dsp:cNvSpPr/>
      </dsp:nvSpPr>
      <dsp:spPr>
        <a:xfrm>
          <a:off x="0" y="0"/>
          <a:ext cx="5181600" cy="12192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2100" kern="1200" dirty="0" smtClean="0"/>
            <a:t>Понављати сваких 5 мин ако нема побољшања</a:t>
          </a:r>
          <a:endParaRPr lang="en-US" sz="2100" kern="1200" dirty="0"/>
        </a:p>
      </dsp:txBody>
      <dsp:txXfrm>
        <a:off x="35709" y="35709"/>
        <a:ext cx="3865988" cy="1147782"/>
      </dsp:txXfrm>
    </dsp:sp>
    <dsp:sp modelId="{650207C2-257A-4EF6-935E-21C64DD0A5C1}">
      <dsp:nvSpPr>
        <dsp:cNvPr id="0" name=""/>
        <dsp:cNvSpPr/>
      </dsp:nvSpPr>
      <dsp:spPr>
        <a:xfrm>
          <a:off x="428649" y="1500197"/>
          <a:ext cx="5181600" cy="12192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2100" kern="1200" dirty="0" smtClean="0"/>
            <a:t>Антихистанинике  и.м. или и.в. (хлорфенамин 10-20мг)</a:t>
          </a:r>
          <a:endParaRPr lang="en-US" sz="2100" kern="1200" dirty="0"/>
        </a:p>
      </dsp:txBody>
      <dsp:txXfrm>
        <a:off x="464358" y="1535906"/>
        <a:ext cx="3860502" cy="1147782"/>
      </dsp:txXfrm>
    </dsp:sp>
    <dsp:sp modelId="{62F35DCF-C981-46E8-B243-39A2B265C092}">
      <dsp:nvSpPr>
        <dsp:cNvPr id="0" name=""/>
        <dsp:cNvSpPr/>
      </dsp:nvSpPr>
      <dsp:spPr>
        <a:xfrm>
          <a:off x="914399" y="3194021"/>
          <a:ext cx="5181600" cy="52075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2100" kern="1200" dirty="0" smtClean="0"/>
            <a:t>додатно</a:t>
          </a:r>
          <a:endParaRPr lang="en-US" sz="2100" kern="1200" dirty="0"/>
        </a:p>
      </dsp:txBody>
      <dsp:txXfrm>
        <a:off x="929651" y="3209273"/>
        <a:ext cx="3901416" cy="490252"/>
      </dsp:txXfrm>
    </dsp:sp>
    <dsp:sp modelId="{A9CE5D68-18BE-4936-9BA5-A2D017E67FFD}">
      <dsp:nvSpPr>
        <dsp:cNvPr id="0" name=""/>
        <dsp:cNvSpPr/>
      </dsp:nvSpPr>
      <dsp:spPr>
        <a:xfrm>
          <a:off x="4389120" y="924560"/>
          <a:ext cx="792480" cy="792480"/>
        </a:xfrm>
        <a:prstGeom prst="downArrow">
          <a:avLst>
            <a:gd name="adj1" fmla="val 55000"/>
            <a:gd name="adj2" fmla="val 45000"/>
          </a:avLst>
        </a:prstGeom>
        <a:solidFill>
          <a:schemeClr val="tx1">
            <a:lumMod val="65000"/>
            <a:lumOff val="35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4567428" y="924560"/>
        <a:ext cx="435864" cy="596341"/>
      </dsp:txXfrm>
    </dsp:sp>
    <dsp:sp modelId="{1E191289-60BC-45B0-8622-62D230377DE3}">
      <dsp:nvSpPr>
        <dsp:cNvPr id="0" name=""/>
        <dsp:cNvSpPr/>
      </dsp:nvSpPr>
      <dsp:spPr>
        <a:xfrm>
          <a:off x="4846320" y="2338832"/>
          <a:ext cx="792480" cy="792480"/>
        </a:xfrm>
        <a:prstGeom prst="downArrow">
          <a:avLst>
            <a:gd name="adj1" fmla="val 55000"/>
            <a:gd name="adj2" fmla="val 45000"/>
          </a:avLst>
        </a:prstGeom>
        <a:solidFill>
          <a:schemeClr val="tx1">
            <a:lumMod val="65000"/>
            <a:lumOff val="35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5024628" y="2338832"/>
        <a:ext cx="435864" cy="5963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C9D0D5-B163-47C5-9A02-E03609581998}" type="datetimeFigureOut">
              <a:rPr lang="sr-Latn-RS" smtClean="0"/>
              <a:t>23.2.2015.</a:t>
            </a:fld>
            <a:endParaRPr lang="sr-Latn-R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r-Latn-R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5E3E24-197A-4403-8D17-6C12994EFD1D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9569349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R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5E3E24-197A-4403-8D17-6C12994EFD1D}" type="slidenum">
              <a:rPr lang="sr-Latn-RS" smtClean="0"/>
              <a:t>22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1648508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46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GB" smtClean="0">
              <a:cs typeface="Arial" pitchFamily="34" charset="0"/>
            </a:endParaRPr>
          </a:p>
        </p:txBody>
      </p:sp>
      <p:sp>
        <p:nvSpPr>
          <p:cNvPr id="1146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CEEB6F5-69B6-4541-9C80-BB7945B29FB3}" type="slidenum">
              <a:rPr lang="ar-EG" smtClean="0"/>
              <a:pPr/>
              <a:t>24</a:t>
            </a:fld>
            <a:endParaRPr lang="ar-EG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9C9B9-E3C2-4F99-B31F-E48D8F415D9D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71C622D-EF39-44F8-B4FB-8EBE28AA0E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9C9B9-E3C2-4F99-B31F-E48D8F415D9D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C622D-EF39-44F8-B4FB-8EBE28AA0E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9C9B9-E3C2-4F99-B31F-E48D8F415D9D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C622D-EF39-44F8-B4FB-8EBE28AA0E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9C9B9-E3C2-4F99-B31F-E48D8F415D9D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C622D-EF39-44F8-B4FB-8EBE28AA0E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9C9B9-E3C2-4F99-B31F-E48D8F415D9D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71C622D-EF39-44F8-B4FB-8EBE28AA0E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9C9B9-E3C2-4F99-B31F-E48D8F415D9D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C622D-EF39-44F8-B4FB-8EBE28AA0E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9C9B9-E3C2-4F99-B31F-E48D8F415D9D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C622D-EF39-44F8-B4FB-8EBE28AA0E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9C9B9-E3C2-4F99-B31F-E48D8F415D9D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C622D-EF39-44F8-B4FB-8EBE28AA0E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9C9B9-E3C2-4F99-B31F-E48D8F415D9D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C622D-EF39-44F8-B4FB-8EBE28AA0E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9C9B9-E3C2-4F99-B31F-E48D8F415D9D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C622D-EF39-44F8-B4FB-8EBE28AA0E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9C9B9-E3C2-4F99-B31F-E48D8F415D9D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71C622D-EF39-44F8-B4FB-8EBE28AA0E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5E9C9B9-E3C2-4F99-B31F-E48D8F415D9D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71C622D-EF39-44F8-B4FB-8EBE28AA0EA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sr-Cyrl-CS" dirty="0" smtClean="0"/>
              <a:t>Јасна Јевђић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 smtClean="0"/>
              <a:t>Алергијске </a:t>
            </a:r>
            <a:r>
              <a:rPr lang="sr-Cyrl-CS" dirty="0" smtClean="0"/>
              <a:t> реакције у стоматологији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KVS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714356"/>
            <a:ext cx="3143272" cy="3286148"/>
          </a:xfrm>
          <a:prstGeom prst="rect">
            <a:avLst/>
          </a:prstGeom>
        </p:spPr>
      </p:pic>
      <p:pic>
        <p:nvPicPr>
          <p:cNvPr id="5" name="Picture 4" descr="DAL_anaphylactic_shock_attack_052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48" y="1000108"/>
            <a:ext cx="4476750" cy="2743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4500570"/>
            <a:ext cx="89872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CS" sz="2400" dirty="0" smtClean="0"/>
              <a:t>Вазодилатација: смањена перфирерна васкуларна резистенца, </a:t>
            </a:r>
          </a:p>
          <a:p>
            <a:r>
              <a:rPr lang="sr-Cyrl-CS" sz="2400" b="1" dirty="0" smtClean="0"/>
              <a:t>хипотензија</a:t>
            </a:r>
            <a:r>
              <a:rPr lang="sr-Cyrl-CS" sz="2400" dirty="0" smtClean="0"/>
              <a:t>, перфирена хипоперфузија, шок; </a:t>
            </a:r>
            <a:r>
              <a:rPr lang="sr-Cyrl-CS" sz="2400" b="1" dirty="0" smtClean="0"/>
              <a:t>тахикардија,</a:t>
            </a:r>
          </a:p>
          <a:p>
            <a:r>
              <a:rPr lang="sr-Cyrl-CS" sz="2400" dirty="0" smtClean="0"/>
              <a:t> стенокардија; </a:t>
            </a:r>
            <a:r>
              <a:rPr lang="sr-Cyrl-CS" sz="2400" b="1" dirty="0" smtClean="0"/>
              <a:t>бронхоспазам</a:t>
            </a:r>
            <a:endParaRPr lang="en-US" sz="24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arent_fdallergy18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1643050"/>
            <a:ext cx="3357586" cy="27146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86248" y="2643182"/>
            <a:ext cx="418037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CS" sz="2400" dirty="0" smtClean="0"/>
              <a:t>Спазам глатких мишића ГИТ</a:t>
            </a:r>
          </a:p>
          <a:p>
            <a:pPr>
              <a:buFont typeface="Arial" pitchFamily="34" charset="0"/>
              <a:buChar char="•"/>
            </a:pPr>
            <a:r>
              <a:rPr lang="sr-Cyrl-CS" sz="2400" dirty="0" smtClean="0"/>
              <a:t>мука, повраћање</a:t>
            </a:r>
          </a:p>
          <a:p>
            <a:pPr>
              <a:buFont typeface="Arial" pitchFamily="34" charset="0"/>
              <a:buChar char="•"/>
            </a:pPr>
            <a:r>
              <a:rPr lang="sr-Cyrl-CS" sz="2400" dirty="0" smtClean="0"/>
              <a:t>Грчеви, дијареја</a:t>
            </a:r>
          </a:p>
          <a:p>
            <a:pPr>
              <a:buFont typeface="Arial" pitchFamily="34" charset="0"/>
              <a:buChar char="•"/>
            </a:pPr>
            <a:r>
              <a:rPr lang="sr-Cyrl-CS" sz="2400" dirty="0" smtClean="0"/>
              <a:t>Спазам мишића мокраћне </a:t>
            </a:r>
          </a:p>
          <a:p>
            <a:r>
              <a:rPr lang="sr-Cyrl-CS" sz="2400" dirty="0" smtClean="0"/>
              <a:t>  бешике- инконтиненција</a:t>
            </a:r>
            <a:endParaRPr lang="en-US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Алергијске реакције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CS" b="1" dirty="0" smtClean="0">
                <a:solidFill>
                  <a:schemeClr val="accent1"/>
                </a:solidFill>
              </a:rPr>
              <a:t>Благе</a:t>
            </a:r>
            <a:r>
              <a:rPr lang="sr-Cyrl-CS" dirty="0" smtClean="0"/>
              <a:t> (уртикарија, црвенило, ринитис, коњуктивитис, благ бронхоспазам, обично локализоване)</a:t>
            </a:r>
          </a:p>
          <a:p>
            <a:r>
              <a:rPr lang="sr-Cyrl-CS" b="1" dirty="0" smtClean="0">
                <a:solidFill>
                  <a:schemeClr val="accent1"/>
                </a:solidFill>
              </a:rPr>
              <a:t>Умерене</a:t>
            </a:r>
            <a:r>
              <a:rPr lang="sr-Cyrl-CS" dirty="0" smtClean="0"/>
              <a:t> (симптоми благе</a:t>
            </a:r>
            <a:r>
              <a:rPr lang="sr-Cyrl-CS" b="1" dirty="0" smtClean="0"/>
              <a:t>+</a:t>
            </a:r>
            <a:r>
              <a:rPr lang="sr-Cyrl-CS" dirty="0" smtClean="0"/>
              <a:t> диспнеа(визинг) или ангиоедем; нису локализоване, већ системске</a:t>
            </a:r>
          </a:p>
          <a:p>
            <a:r>
              <a:rPr lang="sr-Cyrl-CS" b="1" dirty="0" smtClean="0">
                <a:solidFill>
                  <a:schemeClr val="accent1"/>
                </a:solidFill>
              </a:rPr>
              <a:t>Тешке</a:t>
            </a:r>
            <a:r>
              <a:rPr lang="sr-Cyrl-CS" dirty="0" smtClean="0"/>
              <a:t> (анафилакса) побројани симптоми </a:t>
            </a:r>
            <a:r>
              <a:rPr lang="sr-Cyrl-CS" b="1" dirty="0" smtClean="0"/>
              <a:t>+</a:t>
            </a:r>
          </a:p>
          <a:p>
            <a:pPr>
              <a:buNone/>
            </a:pPr>
            <a:r>
              <a:rPr lang="sr-Cyrl-CS" dirty="0" smtClean="0"/>
              <a:t>     хипотензија/хипоперфузија (шок)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Клинички ток анафилаксе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CS" dirty="0" smtClean="0"/>
              <a:t>Брз (развој симптома током 10-15 мин)</a:t>
            </a:r>
          </a:p>
          <a:p>
            <a:r>
              <a:rPr lang="sr-Cyrl-CS" dirty="0" smtClean="0"/>
              <a:t>Продужен (неколико сати до дана)</a:t>
            </a:r>
          </a:p>
          <a:p>
            <a:r>
              <a:rPr lang="sr-Cyrl-CS" dirty="0" smtClean="0"/>
              <a:t>Бифазичан- враћање симптома током 72 часа (углавном 8ч) без поновног излагања алергену</a:t>
            </a:r>
          </a:p>
          <a:p>
            <a:endParaRPr lang="sr-Cyrl-CS" dirty="0" smtClean="0"/>
          </a:p>
          <a:p>
            <a:r>
              <a:rPr lang="sr-Cyrl-CS" dirty="0" smtClean="0"/>
              <a:t>Обично, бржи развој симптома= тежа клиничка слика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ig1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500042"/>
            <a:ext cx="4672022" cy="2968630"/>
          </a:xfrm>
          <a:prstGeom prst="rect">
            <a:avLst/>
          </a:prstGeom>
        </p:spPr>
      </p:pic>
      <p:pic>
        <p:nvPicPr>
          <p:cNvPr id="5" name="Picture 4" descr="food-allerg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380" y="500042"/>
            <a:ext cx="3500462" cy="2280886"/>
          </a:xfrm>
          <a:prstGeom prst="rect">
            <a:avLst/>
          </a:prstGeom>
        </p:spPr>
      </p:pic>
      <p:pic>
        <p:nvPicPr>
          <p:cNvPr id="7" name="Picture 6" descr="1932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8" y="3500438"/>
            <a:ext cx="3325818" cy="2960694"/>
          </a:xfrm>
          <a:prstGeom prst="rect">
            <a:avLst/>
          </a:prstGeom>
        </p:spPr>
      </p:pic>
      <p:pic>
        <p:nvPicPr>
          <p:cNvPr id="9" name="Picture 8" descr="photo_anapen.jpg"/>
          <p:cNvPicPr>
            <a:picLocks noChangeAspect="1"/>
          </p:cNvPicPr>
          <p:nvPr/>
        </p:nvPicPr>
        <p:blipFill>
          <a:blip r:embed="rId5"/>
          <a:srcRect t="52723" r="52264"/>
          <a:stretch>
            <a:fillRect/>
          </a:stretch>
        </p:blipFill>
        <p:spPr>
          <a:xfrm>
            <a:off x="4957742" y="2276872"/>
            <a:ext cx="1428760" cy="157161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300192" y="2857520"/>
            <a:ext cx="19832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CS" sz="4000" b="1" dirty="0" smtClean="0"/>
              <a:t>Узроци</a:t>
            </a:r>
            <a:endParaRPr lang="en-US" sz="4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995936" y="3906587"/>
            <a:ext cx="493306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2000" dirty="0" smtClean="0"/>
              <a:t>Лекови: антибиотици, аспирин,</a:t>
            </a:r>
          </a:p>
          <a:p>
            <a:r>
              <a:rPr lang="sr-Cyrl-CS" sz="2000" dirty="0" smtClean="0"/>
              <a:t>ибупрофен, аналгетици</a:t>
            </a:r>
            <a:endParaRPr lang="sr-Latn-CS" sz="2000" dirty="0" smtClean="0"/>
          </a:p>
          <a:p>
            <a:r>
              <a:rPr lang="sr-Cyrl-CS" sz="2000" dirty="0" smtClean="0"/>
              <a:t>У стоматолошкој ординацији</a:t>
            </a:r>
            <a:r>
              <a:rPr lang="sr-Cyrl-CS" sz="2000" b="1" dirty="0" smtClean="0"/>
              <a:t>: латекс</a:t>
            </a:r>
            <a:r>
              <a:rPr lang="sr-Cyrl-CS" sz="2000" dirty="0" smtClean="0"/>
              <a:t>,</a:t>
            </a:r>
          </a:p>
          <a:p>
            <a:r>
              <a:rPr lang="sr-Cyrl-CS" sz="2000" dirty="0"/>
              <a:t>а</a:t>
            </a:r>
            <a:r>
              <a:rPr lang="sr-Cyrl-CS" sz="2000" dirty="0" smtClean="0"/>
              <a:t>нтибиотици, лок анестетици-ретко: метаболит </a:t>
            </a:r>
            <a:r>
              <a:rPr lang="sr-Cyrl-RS" sz="2000" dirty="0"/>
              <a:t> ЛА естер-типа (прокаин и бензокаин</a:t>
            </a:r>
            <a:r>
              <a:rPr lang="sr-Cyrl-RS" sz="2000" dirty="0" smtClean="0"/>
              <a:t>)</a:t>
            </a:r>
            <a:r>
              <a:rPr lang="sr-Cyrl-RS" sz="2000" b="1" dirty="0" smtClean="0"/>
              <a:t>-</a:t>
            </a:r>
            <a:r>
              <a:rPr lang="sr-Cyrl-CS" sz="2000" b="1" dirty="0" smtClean="0"/>
              <a:t> параамиобензоична киселина (</a:t>
            </a:r>
            <a:r>
              <a:rPr lang="sr-Latn-RS" sz="2000" b="1" dirty="0" smtClean="0"/>
              <a:t>PABA)</a:t>
            </a:r>
            <a:r>
              <a:rPr lang="sr-Cyrl-RS" sz="2000" b="1" dirty="0" smtClean="0"/>
              <a:t> </a:t>
            </a:r>
            <a:r>
              <a:rPr lang="sr-Cyrl-RS" sz="2000" dirty="0" smtClean="0"/>
              <a:t>у знатно мањем сепену амидо ЛА (лидокаин, прилокаин)</a:t>
            </a:r>
            <a:endParaRPr lang="en-US" sz="2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Дијагноза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CS" dirty="0" smtClean="0"/>
              <a:t>Не манифестује се увек истим симптомима –отежава Дг</a:t>
            </a:r>
          </a:p>
          <a:p>
            <a:r>
              <a:rPr lang="sr-Cyrl-CS" dirty="0" smtClean="0"/>
              <a:t>Подаци о предходним алергијским реакцијама</a:t>
            </a:r>
          </a:p>
          <a:p>
            <a:r>
              <a:rPr lang="sr-Cyrl-CS" dirty="0" smtClean="0"/>
              <a:t>Увек мислити на могућност анафилаксе</a:t>
            </a:r>
          </a:p>
          <a:p>
            <a:r>
              <a:rPr lang="sr-Cyrl-CS" dirty="0" smtClean="0"/>
              <a:t>Обратити пажњу на кожу, респираторни систем, притисак и пулс</a:t>
            </a:r>
          </a:p>
          <a:p>
            <a:r>
              <a:rPr lang="sr-Cyrl-CS" sz="2400" i="1" dirty="0" smtClean="0"/>
              <a:t>Мерење триптазе(из маст-ћелија)-ретроградна Дг (узети узорак одмах након давања терапије, 1 сат након реакције, и 6-24 сати након реакције)</a:t>
            </a:r>
          </a:p>
          <a:p>
            <a:r>
              <a:rPr lang="sr-Cyrl-CS" sz="2400" i="1" dirty="0" smtClean="0"/>
              <a:t>Алерго тестови </a:t>
            </a:r>
          </a:p>
          <a:p>
            <a:pPr>
              <a:buNone/>
            </a:pPr>
            <a:endParaRPr lang="sr-Cyrl-C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Лечење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130754345"/>
              </p:ext>
            </p:extLst>
          </p:nvPr>
        </p:nvGraphicFramePr>
        <p:xfrm>
          <a:off x="914400" y="144780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142976" y="57148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2"/>
          <p:cNvSpPr/>
          <p:nvPr/>
        </p:nvSpPr>
        <p:spPr>
          <a:xfrm>
            <a:off x="642910" y="5072074"/>
            <a:ext cx="3714776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dirty="0" smtClean="0"/>
              <a:t>Код тешких или повратних реакција, или асматичара  хидрокортизон 100-500мг им/ив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286380" y="5357826"/>
            <a:ext cx="300039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dirty="0" smtClean="0"/>
              <a:t>Ако се шок одржава 1-2л (и више) течности брзо интравенски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572000" y="4357694"/>
            <a:ext cx="914400" cy="914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10800000" flipV="1">
            <a:off x="3357554" y="4357694"/>
            <a:ext cx="1214446" cy="64294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Лечење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CS" dirty="0" smtClean="0"/>
              <a:t>Инхалационо </a:t>
            </a:r>
            <a:r>
              <a:rPr lang="sr-Cyrl-CS" b="1" dirty="0" smtClean="0">
                <a:solidFill>
                  <a:schemeClr val="accent1"/>
                </a:solidFill>
              </a:rPr>
              <a:t>салбутамол</a:t>
            </a:r>
            <a:r>
              <a:rPr lang="sr-Cyrl-CS" dirty="0" smtClean="0"/>
              <a:t> 5мг (понављати ако је потребно), интравенски </a:t>
            </a:r>
            <a:r>
              <a:rPr lang="sr-Cyrl-CS" b="1" dirty="0" smtClean="0">
                <a:solidFill>
                  <a:schemeClr val="accent1"/>
                </a:solidFill>
              </a:rPr>
              <a:t>аминофилин</a:t>
            </a:r>
            <a:r>
              <a:rPr lang="sr-Cyrl-CS" dirty="0" smtClean="0"/>
              <a:t> или </a:t>
            </a:r>
            <a:r>
              <a:rPr lang="sr-Cyrl-CS" b="1" dirty="0" smtClean="0">
                <a:solidFill>
                  <a:schemeClr val="accent1"/>
                </a:solidFill>
              </a:rPr>
              <a:t>магнезијум сулфат</a:t>
            </a:r>
            <a:r>
              <a:rPr lang="sr-Cyrl-CS" dirty="0" smtClean="0"/>
              <a:t>, ако се бронхоспазам одржава након аминофилина</a:t>
            </a:r>
          </a:p>
          <a:p>
            <a:r>
              <a:rPr lang="sr-Cyrl-CS" dirty="0" smtClean="0"/>
              <a:t> </a:t>
            </a:r>
            <a:r>
              <a:rPr lang="sr-Cyrl-CS" b="1" dirty="0" smtClean="0"/>
              <a:t>глукагон </a:t>
            </a:r>
            <a:r>
              <a:rPr lang="sr-Cyrl-CS" dirty="0" smtClean="0"/>
              <a:t>1-2мг сваких 5 мин им/ив, ако нема одговора на адреналин, посебно код оних који добијају бета-блокере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2400" dirty="0" smtClean="0"/>
              <a:t>Ауто-ињектор- 300микрограма (може се поновити)</a:t>
            </a:r>
            <a:endParaRPr lang="en-US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sr-Cyrl-CS" sz="2000" dirty="0" smtClean="0"/>
              <a:t>Адреналин може и споро интравенски раствор 1:10 000</a:t>
            </a:r>
            <a:endParaRPr lang="en-US" sz="2000" dirty="0"/>
          </a:p>
        </p:txBody>
      </p:sp>
      <p:pic>
        <p:nvPicPr>
          <p:cNvPr id="5" name="Picture Placeholder 4" descr="Epipen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8964" b="18964"/>
          <a:stretch>
            <a:fillRect/>
          </a:stretch>
        </p:blipFill>
        <p:spPr>
          <a:xfrm>
            <a:off x="142127" y="0"/>
            <a:ext cx="9001873" cy="4581525"/>
          </a:xfrm>
        </p:spPr>
      </p:pic>
      <p:sp>
        <p:nvSpPr>
          <p:cNvPr id="6" name="TextBox 5"/>
          <p:cNvSpPr txBox="1"/>
          <p:nvPr/>
        </p:nvSpPr>
        <p:spPr>
          <a:xfrm>
            <a:off x="5786446" y="714356"/>
            <a:ext cx="31272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CS" dirty="0" smtClean="0"/>
              <a:t>Адреналин-терапија избора</a:t>
            </a:r>
          </a:p>
          <a:p>
            <a:r>
              <a:rPr lang="sr-Cyrl-CS" dirty="0" smtClean="0"/>
              <a:t>НЕ ОДЛАГАТИ примену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Епидемиологија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dirty="0" smtClean="0"/>
              <a:t>Благе алергијске реакције најчешће ургентно стање након синкопе</a:t>
            </a:r>
          </a:p>
          <a:p>
            <a:r>
              <a:rPr lang="sr-Cyrl-RS" dirty="0" smtClean="0"/>
              <a:t>Анафилакса на 11. месту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644780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Лечење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CS" dirty="0" smtClean="0"/>
              <a:t>Трајање хоспитализације зависи од одговора на терапију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14414" y="2571744"/>
            <a:ext cx="7358114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Cyrl-CS" sz="2400" dirty="0" smtClean="0"/>
              <a:t>Сви пацијенти са системском алергијском реакцијом морају бити обсервирани 6-12 сати. </a:t>
            </a:r>
            <a:endParaRPr lang="en-US" sz="24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Лечење благих алергиских реакција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dirty="0" smtClean="0"/>
              <a:t>Блокатори хистамина (дифенхидрамин- 50 мг ИВ или ИМ, деца- 25мг)</a:t>
            </a:r>
          </a:p>
          <a:p>
            <a:r>
              <a:rPr lang="sr-Cyrl-RS" dirty="0" smtClean="0"/>
              <a:t>Наставак терапије орално још 3 дана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3458246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Токсичност локалних анестетика-</a:t>
            </a:r>
            <a:r>
              <a:rPr lang="sr-Latn-RS" dirty="0" smtClean="0"/>
              <a:t> overdose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dirty="0" smtClean="0"/>
              <a:t>Брзо интраваскуларно давање</a:t>
            </a:r>
          </a:p>
          <a:p>
            <a:r>
              <a:rPr lang="sr-Cyrl-RS" dirty="0" smtClean="0"/>
              <a:t>Превелика доза</a:t>
            </a:r>
          </a:p>
          <a:p>
            <a:r>
              <a:rPr lang="sr-Cyrl-RS" dirty="0" smtClean="0"/>
              <a:t>Брза апсорпција</a:t>
            </a:r>
          </a:p>
          <a:p>
            <a:r>
              <a:rPr lang="sr-Cyrl-RS" dirty="0" smtClean="0"/>
              <a:t>Неспособност метаболисања или екскреције ЛА</a:t>
            </a:r>
          </a:p>
          <a:p>
            <a:endParaRPr lang="sr-Cyrl-RS" dirty="0"/>
          </a:p>
          <a:p>
            <a:r>
              <a:rPr lang="sr-Cyrl-RS" dirty="0" smtClean="0"/>
              <a:t>Лидокаин  2% (20мг/мл) мах безбедна доза 4.4мг/кг-300мг; бупивакаин 0,5% (5мг/мл) мах препоручена доза 0.6мг/кг- 90мг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8168450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CS" dirty="0" smtClean="0"/>
              <a:t>Токсичност ЛА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CS" dirty="0" smtClean="0"/>
              <a:t>Системска токсичност</a:t>
            </a:r>
            <a:endParaRPr lang="sr-Latn-CS" dirty="0" smtClean="0"/>
          </a:p>
          <a:p>
            <a:r>
              <a:rPr lang="sr-Cyrl-CS" dirty="0" smtClean="0"/>
              <a:t>неуротксичност</a:t>
            </a:r>
            <a:r>
              <a:rPr lang="sr-Latn-CS" dirty="0" smtClean="0"/>
              <a:t> – </a:t>
            </a:r>
            <a:r>
              <a:rPr lang="sr-Cyrl-CS" dirty="0" smtClean="0"/>
              <a:t>ексцитација</a:t>
            </a:r>
            <a:r>
              <a:rPr lang="sr-Latn-CS" dirty="0" smtClean="0"/>
              <a:t>: tinitus, </a:t>
            </a:r>
            <a:r>
              <a:rPr lang="sr-Cyrl-CS" dirty="0" smtClean="0"/>
              <a:t>тремор, вртоглавица, конвулзије</a:t>
            </a:r>
            <a:r>
              <a:rPr lang="sr-Latn-CS" dirty="0" smtClean="0"/>
              <a:t>, </a:t>
            </a:r>
            <a:r>
              <a:rPr lang="sr-Cyrl-CS" dirty="0" smtClean="0"/>
              <a:t>потом депресија</a:t>
            </a:r>
            <a:r>
              <a:rPr lang="sr-Latn-CS" dirty="0" smtClean="0"/>
              <a:t> CNS (apnea)</a:t>
            </a:r>
          </a:p>
          <a:p>
            <a:r>
              <a:rPr lang="sr-Cyrl-CS" dirty="0" smtClean="0"/>
              <a:t>Кардиотоксичност- директан ефекат на срце</a:t>
            </a:r>
            <a:r>
              <a:rPr lang="sr-Latn-CS" dirty="0" smtClean="0"/>
              <a:t>-</a:t>
            </a:r>
            <a:r>
              <a:rPr lang="sr-Cyrl-CS" dirty="0" smtClean="0"/>
              <a:t>негативно ино- и хронотропно дејство, вентрикуларне аритмије, системска вазодилатација- колапс</a:t>
            </a:r>
            <a:endParaRPr lang="sr-Latn-CS" dirty="0" smtClean="0"/>
          </a:p>
          <a:p>
            <a:r>
              <a:rPr lang="sr-Cyrl-CS" dirty="0" smtClean="0"/>
              <a:t>Прво симптоми ЦНС</a:t>
            </a:r>
            <a:r>
              <a:rPr lang="sr-Latn-CS" dirty="0" smtClean="0"/>
              <a:t>, </a:t>
            </a:r>
            <a:r>
              <a:rPr lang="sr-Cyrl-CS" dirty="0" smtClean="0"/>
              <a:t>при вишим концентрацијама кардиоваскуларни знаци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04022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sr-Cyrl-CS" sz="3600" dirty="0" smtClean="0"/>
              <a:t>Терапија карди</a:t>
            </a:r>
            <a:r>
              <a:rPr lang="en-US" sz="3600" dirty="0" smtClean="0"/>
              <a:t>o</a:t>
            </a:r>
            <a:r>
              <a:rPr lang="sr-Cyrl-CS" sz="3600" dirty="0" smtClean="0"/>
              <a:t>токсичних ефеката ЛА</a:t>
            </a:r>
            <a:endParaRPr lang="en-GB" sz="3600" dirty="0">
              <a:solidFill>
                <a:schemeClr val="tx2">
                  <a:satMod val="130000"/>
                </a:schemeClr>
              </a:solidFill>
              <a:ea typeface="+mj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525963"/>
          </a:xfrm>
        </p:spPr>
        <p:txBody>
          <a:bodyPr>
            <a:normAutofit/>
          </a:bodyPr>
          <a:lstStyle/>
          <a:p>
            <a:pPr marL="365760" indent="-283464" algn="just">
              <a:buNone/>
              <a:defRPr/>
            </a:pPr>
            <a:r>
              <a:rPr lang="en-GB" dirty="0" smtClean="0">
                <a:ea typeface="+mn-ea"/>
              </a:rPr>
              <a:t>•</a:t>
            </a:r>
            <a:r>
              <a:rPr lang="sr-Cyrl-CS" dirty="0" smtClean="0">
                <a:ea typeface="+mn-ea"/>
              </a:rPr>
              <a:t>Болус 100мл </a:t>
            </a:r>
            <a:r>
              <a:rPr lang="sr-Latn-CS" sz="2800" dirty="0" smtClean="0"/>
              <a:t>20% </a:t>
            </a:r>
            <a:r>
              <a:rPr lang="sr-Cyrl-CS" sz="2800" dirty="0" smtClean="0"/>
              <a:t>интралипида </a:t>
            </a:r>
            <a:r>
              <a:rPr lang="sr-Latn-CS" sz="2800" dirty="0" smtClean="0"/>
              <a:t>(1-2mg/kg)</a:t>
            </a:r>
            <a:r>
              <a:rPr lang="sr-Cyrl-CS" sz="2800" dirty="0" smtClean="0"/>
              <a:t> током 1мин. Везује слободан анестетик</a:t>
            </a:r>
            <a:r>
              <a:rPr lang="sr-Latn-CS" sz="2800" dirty="0" smtClean="0"/>
              <a:t>, </a:t>
            </a:r>
            <a:r>
              <a:rPr lang="sr-Cyrl-CS" sz="2800" dirty="0" smtClean="0"/>
              <a:t>енергетски супстрат за миокард</a:t>
            </a:r>
            <a:endParaRPr lang="en-GB" sz="2800" dirty="0" smtClean="0">
              <a:ea typeface="+mn-ea"/>
            </a:endParaRPr>
          </a:p>
          <a:p>
            <a:pPr marL="365760" indent="-283464" algn="just" rtl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GB" sz="2800" dirty="0" smtClean="0">
                <a:ea typeface="+mn-ea"/>
              </a:rPr>
              <a:t>• </a:t>
            </a:r>
            <a:r>
              <a:rPr lang="sr-Cyrl-CS" sz="2800" dirty="0" smtClean="0">
                <a:ea typeface="+mn-ea"/>
              </a:rPr>
              <a:t>наставити инфузију 400мл током 10мин, до стабилизације КВС (могу се дати још 2 болуса од 100мл у 5-мин интервалу ако циркулација није успостављена</a:t>
            </a:r>
            <a:endParaRPr lang="en-GB" dirty="0" smtClean="0">
              <a:ea typeface="+mn-ea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142976" y="4572008"/>
            <a:ext cx="7286676" cy="164307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87313" indent="-4763" algn="ctr" fontAlgn="auto"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defRPr/>
            </a:pPr>
            <a:r>
              <a:rPr lang="en-GB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Airway, </a:t>
            </a:r>
            <a:r>
              <a:rPr lang="sr-Cyrl-CS" sz="28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вентилаторна и кардиоваскуларна потпора по стандардном протоколу</a:t>
            </a:r>
            <a:r>
              <a:rPr lang="en-GB" sz="28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sr-Cyrl-CS" sz="28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Може проћи</a:t>
            </a:r>
            <a:r>
              <a:rPr lang="en-GB" sz="28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&gt;1 </a:t>
            </a:r>
            <a:r>
              <a:rPr lang="en-GB" sz="28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sr-Cyrl-CS" sz="28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пре опоравка</a:t>
            </a:r>
            <a:endParaRPr lang="en-GB" sz="28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247292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Закључак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CS" dirty="0" smtClean="0"/>
              <a:t>Треба мислити на могућност анафилактичких реакција и познавати знаке и симптоме анафилаксе</a:t>
            </a:r>
          </a:p>
          <a:p>
            <a:r>
              <a:rPr lang="sr-Cyrl-CS" dirty="0" smtClean="0"/>
              <a:t>Адреналин је терапија првог избора код анафилаксе, не треба одлагати његову примену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Приказ случаја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CS" dirty="0" smtClean="0"/>
              <a:t>Пацијент у стоматолошкој ординацији добио антибиотик на који предпоставља да је алергичан.</a:t>
            </a:r>
            <a:endParaRPr lang="sr-Cyrl-CS" dirty="0" smtClean="0"/>
          </a:p>
          <a:p>
            <a:r>
              <a:rPr lang="sr-Cyrl-CS" dirty="0" smtClean="0"/>
              <a:t>Физикални налаз </a:t>
            </a:r>
          </a:p>
          <a:p>
            <a:pPr>
              <a:buNone/>
            </a:pPr>
            <a:r>
              <a:rPr lang="sr-Cyrl-CS" dirty="0" smtClean="0"/>
              <a:t>     говори чисто, без потешкоћа у дисању, уплашен. РР 20/мин; Пулс 95/мин; АТ 110/70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71736" y="2143116"/>
            <a:ext cx="36939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CS" sz="2800" dirty="0" smtClean="0"/>
              <a:t>Шта ћете предузети ?</a:t>
            </a:r>
            <a:endParaRPr lang="en-US" sz="28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CS" dirty="0" smtClean="0"/>
              <a:t>Након 10 мин, пацијент отежано дише, чује се визинг, развија се уртикаријални осип, има осећај да му језик отиче .</a:t>
            </a:r>
          </a:p>
          <a:p>
            <a:pPr>
              <a:buFont typeface="Wingdings" pitchFamily="2" charset="2"/>
              <a:buChar char="Ø"/>
            </a:pPr>
            <a:r>
              <a:rPr lang="sr-Cyrl-CS" dirty="0" smtClean="0"/>
              <a:t>РР 30/мин, аускултаторно визинг</a:t>
            </a:r>
          </a:p>
          <a:p>
            <a:pPr>
              <a:buFont typeface="Wingdings" pitchFamily="2" charset="2"/>
              <a:buChar char="Ø"/>
            </a:pPr>
            <a:r>
              <a:rPr lang="sr-Cyrl-CS" dirty="0" smtClean="0"/>
              <a:t>Пулс 125/мин; АТ 80/60</a:t>
            </a:r>
          </a:p>
          <a:p>
            <a:pPr>
              <a:buFont typeface="Wingdings" pitchFamily="2" charset="2"/>
              <a:buChar char="Ø"/>
            </a:pPr>
            <a:r>
              <a:rPr lang="sr-Cyrl-CS" dirty="0" smtClean="0"/>
              <a:t>Уртикарија по целом телу</a:t>
            </a:r>
          </a:p>
          <a:p>
            <a:pPr>
              <a:buFont typeface="Wingdings" pitchFamily="2" charset="2"/>
              <a:buChar char="Ø"/>
            </a:pPr>
            <a:r>
              <a:rPr lang="sr-Cyrl-CS" dirty="0" smtClean="0"/>
              <a:t>Веома уплашен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71736" y="3071810"/>
            <a:ext cx="41876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CS" sz="2800" dirty="0" smtClean="0"/>
              <a:t>Шта ћете сада учинити ?</a:t>
            </a:r>
            <a:endParaRPr 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Алергијска реакција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CS" dirty="0" smtClean="0"/>
              <a:t>Улазак антигена (страни протеин) изазива стварање одбрамбених протеина (инактивирају антиген)- антитела (</a:t>
            </a:r>
            <a:r>
              <a:rPr lang="sr-Latn-CS" dirty="0" smtClean="0"/>
              <a:t>IgE</a:t>
            </a:r>
            <a:r>
              <a:rPr lang="sr-Cyrl-CS" dirty="0" smtClean="0"/>
              <a:t>)</a:t>
            </a:r>
          </a:p>
          <a:p>
            <a:r>
              <a:rPr lang="sr-Cyrl-CS" dirty="0" smtClean="0"/>
              <a:t>Поновни долазак у контакт сензибилисане особе са истим антигеном</a:t>
            </a:r>
          </a:p>
          <a:p>
            <a:pPr>
              <a:buNone/>
            </a:pPr>
            <a:r>
              <a:rPr lang="sr-Cyrl-CS" dirty="0" smtClean="0"/>
              <a:t>        Претеран, хиперсензитиван одговор            </a:t>
            </a:r>
          </a:p>
          <a:p>
            <a:endParaRPr lang="sr-Cyrl-CS" dirty="0" smtClean="0"/>
          </a:p>
          <a:p>
            <a:endParaRPr lang="sr-Cyrl-CS" dirty="0" smtClean="0"/>
          </a:p>
          <a:p>
            <a:pPr algn="ctr">
              <a:buNone/>
            </a:pPr>
            <a:r>
              <a:rPr lang="sr-Cyrl-CS" dirty="0" smtClean="0"/>
              <a:t>  </a:t>
            </a:r>
            <a:r>
              <a:rPr lang="sr-Cyrl-CS" b="1" dirty="0" smtClean="0">
                <a:solidFill>
                  <a:schemeClr val="accent1"/>
                </a:solidFill>
              </a:rPr>
              <a:t>алергијска реакција </a:t>
            </a:r>
            <a:r>
              <a:rPr lang="sr-Cyrl-CS" dirty="0" smtClean="0"/>
              <a:t>(тешка алергијска реакција је  </a:t>
            </a:r>
            <a:r>
              <a:rPr lang="sr-Cyrl-CS" i="1" dirty="0" smtClean="0"/>
              <a:t>анафилакса</a:t>
            </a:r>
            <a:r>
              <a:rPr lang="sr-Cyrl-CS" dirty="0" smtClean="0"/>
              <a:t>)</a:t>
            </a:r>
            <a:endParaRPr lang="en-US" dirty="0"/>
          </a:p>
        </p:txBody>
      </p:sp>
      <p:sp>
        <p:nvSpPr>
          <p:cNvPr id="5" name="Down Arrow 4"/>
          <p:cNvSpPr/>
          <p:nvPr/>
        </p:nvSpPr>
        <p:spPr>
          <a:xfrm>
            <a:off x="3929058" y="4143380"/>
            <a:ext cx="484632" cy="9286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92637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sr-Cyrl-CS" dirty="0" smtClean="0"/>
          </a:p>
          <a:p>
            <a:r>
              <a:rPr lang="sr-Cyrl-CS" dirty="0" smtClean="0"/>
              <a:t>Кисеоник</a:t>
            </a:r>
          </a:p>
          <a:p>
            <a:r>
              <a:rPr lang="sr-Cyrl-CS" dirty="0" smtClean="0"/>
              <a:t>Адреналин</a:t>
            </a:r>
          </a:p>
          <a:p>
            <a:r>
              <a:rPr lang="sr-Cyrl-CS" dirty="0" smtClean="0"/>
              <a:t>Антихистаминик</a:t>
            </a:r>
          </a:p>
          <a:p>
            <a:r>
              <a:rPr lang="sr-Cyrl-CS" dirty="0" smtClean="0"/>
              <a:t>Кортикостероид</a:t>
            </a:r>
          </a:p>
          <a:p>
            <a:r>
              <a:rPr lang="sr-Cyrl-CS" dirty="0" smtClean="0"/>
              <a:t>Течности</a:t>
            </a:r>
          </a:p>
          <a:p>
            <a:r>
              <a:rPr lang="sr-Cyrl-CS" dirty="0" smtClean="0"/>
              <a:t>Бронходилататор</a:t>
            </a:r>
          </a:p>
          <a:p>
            <a:r>
              <a:rPr lang="sr-Cyrl-CS" dirty="0" smtClean="0"/>
              <a:t>Проблем дисајног пута?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Дефиниција анафилаксе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CS" dirty="0" smtClean="0"/>
              <a:t>Системска (генерализована) хипрерсензитивна реакција организма. </a:t>
            </a:r>
          </a:p>
          <a:p>
            <a:pPr>
              <a:buFont typeface="Wingdings" pitchFamily="2" charset="2"/>
              <a:buChar char="ü"/>
            </a:pPr>
            <a:r>
              <a:rPr lang="sr-Cyrl-CS" dirty="0" smtClean="0"/>
              <a:t>Зхвата цело тело (више органа)</a:t>
            </a:r>
          </a:p>
          <a:p>
            <a:pPr>
              <a:buFont typeface="Wingdings" pitchFamily="2" charset="2"/>
              <a:buChar char="ü"/>
            </a:pPr>
            <a:r>
              <a:rPr lang="sr-Cyrl-CS" dirty="0" smtClean="0"/>
              <a:t>Акутно настаје</a:t>
            </a:r>
          </a:p>
          <a:p>
            <a:pPr>
              <a:buFont typeface="Wingdings" pitchFamily="2" charset="2"/>
              <a:buChar char="ü"/>
            </a:pPr>
            <a:r>
              <a:rPr lang="sr-Cyrl-CS" dirty="0" smtClean="0"/>
              <a:t>тешко стање које угрожава живот</a:t>
            </a:r>
          </a:p>
          <a:p>
            <a:pPr>
              <a:buNone/>
            </a:pPr>
            <a:endParaRPr lang="sr-Cyrl-CS" dirty="0" smtClean="0"/>
          </a:p>
          <a:p>
            <a:pPr>
              <a:buNone/>
            </a:pPr>
            <a:r>
              <a:rPr lang="sr-Cyrl-CS" dirty="0" smtClean="0"/>
              <a:t>Све карактеристике благих и умерених алергијских реакција </a:t>
            </a:r>
            <a:r>
              <a:rPr lang="sr-Cyrl-CS" b="1" dirty="0" smtClean="0"/>
              <a:t>+</a:t>
            </a:r>
            <a:r>
              <a:rPr lang="sr-Cyrl-CS" dirty="0" smtClean="0"/>
              <a:t> шок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Дефиниција анафилаксе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CS" i="1" dirty="0" smtClean="0"/>
              <a:t>Алергијска</a:t>
            </a:r>
            <a:r>
              <a:rPr lang="sr-Cyrl-CS" dirty="0" smtClean="0"/>
              <a:t> (имуноглобулин Е)</a:t>
            </a:r>
          </a:p>
          <a:p>
            <a:r>
              <a:rPr lang="sr-Cyrl-CS" i="1" dirty="0" smtClean="0"/>
              <a:t>Не- алергијска </a:t>
            </a:r>
            <a:r>
              <a:rPr lang="sr-Cyrl-CS" dirty="0" smtClean="0"/>
              <a:t>(нема </a:t>
            </a:r>
            <a:r>
              <a:rPr lang="sr-Latn-CS" dirty="0" smtClean="0"/>
              <a:t>IgE</a:t>
            </a:r>
            <a:r>
              <a:rPr lang="sr-Cyrl-CS" dirty="0" smtClean="0"/>
              <a:t>), настаје при првом контакту -</a:t>
            </a:r>
            <a:r>
              <a:rPr lang="sr-Cyrl-CS" i="1" dirty="0" smtClean="0"/>
              <a:t>анафилактоидна</a:t>
            </a:r>
            <a:r>
              <a:rPr lang="sr-Cyrl-CS" dirty="0" smtClean="0"/>
              <a:t>(термин избачен из употребе). Обично </a:t>
            </a:r>
            <a:r>
              <a:rPr lang="sr-Cyrl-CS" b="1" dirty="0" smtClean="0">
                <a:solidFill>
                  <a:schemeClr val="accent1"/>
                </a:solidFill>
              </a:rPr>
              <a:t>токсична реакција.</a:t>
            </a:r>
            <a:endParaRPr lang="en-US" b="1" dirty="0" smtClean="0">
              <a:solidFill>
                <a:schemeClr val="accent1"/>
              </a:solidFill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714348" y="5072074"/>
            <a:ext cx="7529514" cy="1285884"/>
          </a:xfrm>
        </p:spPr>
        <p:txBody>
          <a:bodyPr>
            <a:noAutofit/>
          </a:bodyPr>
          <a:lstStyle/>
          <a:p>
            <a:r>
              <a:rPr lang="sr-Cyrl-CS" sz="2400" dirty="0" smtClean="0"/>
              <a:t>Антитела се везују за површину мастоцита и базофила. Везивањем антигена за антитела долази до дегранулације мастоцита- ослобађање </a:t>
            </a:r>
            <a:r>
              <a:rPr lang="sr-Cyrl-CS" sz="2400" b="1" dirty="0" smtClean="0">
                <a:solidFill>
                  <a:schemeClr val="accent1"/>
                </a:solidFill>
              </a:rPr>
              <a:t>ХИСТАМИНА </a:t>
            </a:r>
            <a:r>
              <a:rPr lang="sr-Cyrl-CS" sz="2400" dirty="0" smtClean="0"/>
              <a:t>и цитокина</a:t>
            </a:r>
            <a:endParaRPr lang="en-US" sz="2400" dirty="0"/>
          </a:p>
        </p:txBody>
      </p:sp>
      <p:pic>
        <p:nvPicPr>
          <p:cNvPr id="5" name="Picture Placeholder 4" descr="image003.gif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25142" r="-1087" b="4231"/>
          <a:stretch>
            <a:fillRect/>
          </a:stretch>
        </p:blipFill>
        <p:spPr>
          <a:xfrm>
            <a:off x="1357290" y="214290"/>
            <a:ext cx="6215106" cy="464347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Ефекти хистамина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CS" dirty="0" smtClean="0"/>
              <a:t>Бронхоконстрикција</a:t>
            </a:r>
          </a:p>
          <a:p>
            <a:r>
              <a:rPr lang="sr-Cyrl-CS" dirty="0" smtClean="0"/>
              <a:t>Коронарни вазоспазам</a:t>
            </a:r>
          </a:p>
          <a:p>
            <a:r>
              <a:rPr lang="sr-Cyrl-CS" dirty="0" smtClean="0"/>
              <a:t>Повећава васкуларну пермеабилност</a:t>
            </a:r>
          </a:p>
          <a:p>
            <a:r>
              <a:rPr lang="sr-Cyrl-CS" dirty="0" smtClean="0"/>
              <a:t>Контракције цревне мускулатуре</a:t>
            </a:r>
          </a:p>
          <a:p>
            <a:r>
              <a:rPr lang="sr-Cyrl-CS" dirty="0" smtClean="0"/>
              <a:t>Срчане аритмије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Повећана капиларна пермеабилност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sr-Cyrl-CS" sz="2000" dirty="0" smtClean="0"/>
              <a:t>Едем ткива, уртикарија, едем језика, ларинкса (опструкција- стридор)</a:t>
            </a:r>
            <a:endParaRPr lang="en-US" sz="2000" dirty="0"/>
          </a:p>
        </p:txBody>
      </p:sp>
      <p:pic>
        <p:nvPicPr>
          <p:cNvPr id="5" name="Picture Placeholder 4" descr="untitled.bmp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6569" b="9642"/>
          <a:stretch>
            <a:fillRect/>
          </a:stretch>
        </p:blipFill>
        <p:spPr>
          <a:xfrm>
            <a:off x="285720" y="214290"/>
            <a:ext cx="7858180" cy="464347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914400" y="5445824"/>
            <a:ext cx="7315200" cy="983571"/>
          </a:xfrm>
        </p:spPr>
        <p:txBody>
          <a:bodyPr>
            <a:normAutofit fontScale="70000" lnSpcReduction="20000"/>
          </a:bodyPr>
          <a:lstStyle/>
          <a:p>
            <a:r>
              <a:rPr lang="sr-Cyrl-CS" sz="2800" dirty="0" smtClean="0"/>
              <a:t>Повећана капиларна пермеабилност</a:t>
            </a:r>
          </a:p>
          <a:p>
            <a:r>
              <a:rPr lang="sr-Cyrl-CS" sz="2800" dirty="0" smtClean="0"/>
              <a:t>Ринитис, коњуктивитис, уртикарија- рани симптоми</a:t>
            </a:r>
          </a:p>
          <a:p>
            <a:r>
              <a:rPr lang="sr-Cyrl-CS" sz="2800" dirty="0" smtClean="0"/>
              <a:t>ангиоедем</a:t>
            </a:r>
            <a:endParaRPr lang="en-US" sz="2800" dirty="0"/>
          </a:p>
        </p:txBody>
      </p:sp>
      <p:pic>
        <p:nvPicPr>
          <p:cNvPr id="5" name="Picture Placeholder 4" descr="allergypilek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20799" b="17739"/>
          <a:stretch>
            <a:fillRect/>
          </a:stretch>
        </p:blipFill>
        <p:spPr>
          <a:xfrm>
            <a:off x="142844" y="142852"/>
            <a:ext cx="5000628" cy="5143536"/>
          </a:xfrm>
        </p:spPr>
      </p:pic>
      <p:pic>
        <p:nvPicPr>
          <p:cNvPr id="7" name="Picture 6" descr="anaphylaxi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6446" y="142852"/>
            <a:ext cx="1857388" cy="2047876"/>
          </a:xfrm>
          <a:prstGeom prst="rect">
            <a:avLst/>
          </a:prstGeom>
        </p:spPr>
      </p:pic>
      <p:pic>
        <p:nvPicPr>
          <p:cNvPr id="9" name="Picture 8" descr="osip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6380" y="2357430"/>
            <a:ext cx="3000396" cy="2928938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нафилактичне реакције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Анафилактичне реакције</Template>
  <TotalTime>112</TotalTime>
  <Words>862</Words>
  <Application>Microsoft Office PowerPoint</Application>
  <PresentationFormat>On-screen Show (4:3)</PresentationFormat>
  <Paragraphs>127</Paragraphs>
  <Slides>30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Анафилактичне реакције</vt:lpstr>
      <vt:lpstr>Алергијске  реакције у стоматологији</vt:lpstr>
      <vt:lpstr>Епидемиологија</vt:lpstr>
      <vt:lpstr>Алергијска реакција</vt:lpstr>
      <vt:lpstr>Дефиниција анафилаксе</vt:lpstr>
      <vt:lpstr>Дефиниција анафилаксе</vt:lpstr>
      <vt:lpstr>PowerPoint Presentation</vt:lpstr>
      <vt:lpstr>Ефекти хистамина</vt:lpstr>
      <vt:lpstr>Повећана капиларна пермеабилност</vt:lpstr>
      <vt:lpstr>PowerPoint Presentation</vt:lpstr>
      <vt:lpstr>PowerPoint Presentation</vt:lpstr>
      <vt:lpstr>PowerPoint Presentation</vt:lpstr>
      <vt:lpstr>Алергијске реакције</vt:lpstr>
      <vt:lpstr>Клинички ток анафилаксе</vt:lpstr>
      <vt:lpstr>PowerPoint Presentation</vt:lpstr>
      <vt:lpstr>Дијагноза</vt:lpstr>
      <vt:lpstr>Лечење</vt:lpstr>
      <vt:lpstr>PowerPoint Presentation</vt:lpstr>
      <vt:lpstr>Лечење</vt:lpstr>
      <vt:lpstr>Ауто-ињектор- 300микрограма (може се поновити)</vt:lpstr>
      <vt:lpstr>Лечење</vt:lpstr>
      <vt:lpstr>Лечење благих алергиских реакција</vt:lpstr>
      <vt:lpstr>Токсичност локалних анестетика- overdose</vt:lpstr>
      <vt:lpstr>Токсичност ЛА</vt:lpstr>
      <vt:lpstr>Терапија кардиoтоксичних ефеката ЛА</vt:lpstr>
      <vt:lpstr>Закључак</vt:lpstr>
      <vt:lpstr>Приказ случаја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Алергијске и анафилактичне реакције у стоматологији</dc:title>
  <dc:creator>jasna jevdjic</dc:creator>
  <cp:lastModifiedBy>jasna jevdjic</cp:lastModifiedBy>
  <cp:revision>13</cp:revision>
  <dcterms:created xsi:type="dcterms:W3CDTF">2015-01-07T08:23:08Z</dcterms:created>
  <dcterms:modified xsi:type="dcterms:W3CDTF">2015-02-23T08:58:35Z</dcterms:modified>
</cp:coreProperties>
</file>